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Lobster"/>
      <p:regular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Lobster-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11.gif>
</file>

<file path=ppt/media/image12.png>
</file>

<file path=ppt/media/image2.jpg>
</file>

<file path=ppt/media/image3.png>
</file>

<file path=ppt/media/image4.gif>
</file>

<file path=ppt/media/image5.pn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google.com/docs/thread/6666929?hl=en"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Note to presenters</a:t>
            </a:r>
            <a:endParaRPr>
              <a:solidFill>
                <a:schemeClr val="dk1"/>
              </a:solidFill>
            </a:endParaRPr>
          </a:p>
          <a:p>
            <a:pPr indent="0" lvl="0" marL="0" rtl="0" algn="l">
              <a:spcBef>
                <a:spcPts val="0"/>
              </a:spcBef>
              <a:spcAft>
                <a:spcPts val="0"/>
              </a:spcAft>
              <a:buClr>
                <a:schemeClr val="dk1"/>
              </a:buClr>
              <a:buSzPts val="1100"/>
              <a:buFont typeface="Arial"/>
              <a:buNone/>
            </a:pPr>
            <a:r>
              <a:rPr i="1" lang="en">
                <a:solidFill>
                  <a:schemeClr val="dk1"/>
                </a:solidFill>
              </a:rPr>
              <a:t>Remember to speak quickly and concisely as we only have ten minutes!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64967328c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64967328c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Cons</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Likely would have had more interactive elements if we had more time to work on this project</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The data shown in our visualization does not include statistics on who is emigrating from Canada and when, and we are therefore unable to give an accurate total of how many immigrants are currently in Canada based on this visualization only</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Unable to see further information on why immigrants are leaving their current home and why they chose Canada as a destination</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Visualizations provide an interactive surface-level outline of data points but do not allow you to do a deep dive on the information you are viewing</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64967328c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4967328c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Reflection</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Our visualization could be used to present key facts and figures about Canada’s immigration trends for the past 30+ years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This data would be useful to determine ways in which to anticipate future immigration trends and adjust policy and restrictions accordingly</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This visualization is helpful because it is a quick and interactive way to review this data ensuring clear communication of the facts and accurate reporting on an important issue, which can help improve it for future generations.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4a4fa316f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4a4fa316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t>
            </a:r>
            <a:r>
              <a:rPr i="1" lang="en">
                <a:solidFill>
                  <a:schemeClr val="dk1"/>
                </a:solidFill>
              </a:rPr>
              <a:t>hold for questions</a:t>
            </a:r>
            <a:r>
              <a:rPr lang="en">
                <a:solidFill>
                  <a:schemeClr val="dk1"/>
                </a:solidFill>
              </a:rPr>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64967328c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64967328c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i="1" lang="en"/>
              <a:t>hold for applause</a:t>
            </a:r>
            <a:r>
              <a:rPr lang="en"/>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64967328c3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4967328c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Introduction</a:t>
            </a:r>
            <a:endParaRPr>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a:t>
            </a:r>
            <a:r>
              <a:rPr i="1" lang="en" sz="1000">
                <a:solidFill>
                  <a:schemeClr val="dk1"/>
                </a:solidFill>
              </a:rPr>
              <a:t>Everyone should introduce themselves and state their name</a:t>
            </a:r>
            <a:r>
              <a:rPr lang="en" sz="1000">
                <a:solidFill>
                  <a:schemeClr val="dk1"/>
                </a:solidFill>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64967328c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64967328c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Our Theme (1/2)</a:t>
            </a:r>
            <a:endParaRPr>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Canadian immigration is ever-changing, and the areas from which immigration to Canada is prevalent changes every year.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64967328c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64967328c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Theme (2/2)</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Today we will present a comprehensive visualization of the different Regions and Countries that Canadian immigrants are coming from (if Conan lets them in).</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64967328c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4967328c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inspiration</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Our inspiration included a map of the world which will outline the amount of immigrants entering Canada from each international country</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 sz="1000">
                <a:solidFill>
                  <a:schemeClr val="dk1"/>
                </a:solidFill>
              </a:rPr>
              <a:t>This map will be interactive and would allow the user to view different time periods, showing differences over time</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We also used graphs to show which continent and regions originate which count of immigrants entering Canada</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This would outline information for specific time periods as the user selected them</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4967328c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64967328c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Our data munging techniques</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Our data sources: </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 sz="1000">
                <a:solidFill>
                  <a:schemeClr val="dk1"/>
                </a:solidFill>
              </a:rPr>
              <a:t>Dataset from [</a:t>
            </a:r>
            <a:r>
              <a:rPr i="1" lang="en" sz="1000">
                <a:solidFill>
                  <a:schemeClr val="dk1"/>
                </a:solidFill>
              </a:rPr>
              <a:t>website</a:t>
            </a:r>
            <a:r>
              <a:rPr lang="en" sz="1000">
                <a:solidFill>
                  <a:schemeClr val="dk1"/>
                </a:solidFill>
              </a:rPr>
              <a:t>]</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 sz="1000">
                <a:solidFill>
                  <a:schemeClr val="dk1"/>
                </a:solidFill>
              </a:rPr>
              <a:t>REST Countries API</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Our data preparation: </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 sz="1000">
                <a:solidFill>
                  <a:schemeClr val="dk1"/>
                </a:solidFill>
              </a:rPr>
              <a:t>Converted into CSV format &amp; grouped into pandas</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 sz="1000">
                <a:solidFill>
                  <a:schemeClr val="dk1"/>
                </a:solidFill>
              </a:rPr>
              <a:t>Used REST Countries API to gain additional information about the countries</a:t>
            </a:r>
            <a:endParaRPr sz="10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64a4fa31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64a4fa31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Our coding approach</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Used python to code our visualization into existence</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Used Heroku to host our visualization online</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64967328c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64967328c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Our final visualization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sz="1000">
                <a:solidFill>
                  <a:schemeClr val="dk1"/>
                </a:solidFill>
              </a:rPr>
              <a:t>[notes to cover while presenting]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sz="1000">
                <a:solidFill>
                  <a:schemeClr val="dk1"/>
                </a:solidFill>
              </a:rPr>
              <a:t>Embed page into Slides: </a:t>
            </a:r>
            <a:r>
              <a:rPr lang="en" sz="1000" u="sng">
                <a:solidFill>
                  <a:schemeClr val="accent5"/>
                </a:solidFill>
                <a:hlinkClick r:id="rId2"/>
              </a:rPr>
              <a:t>https://support.google.com/docs/thread/6666929?hl=en</a:t>
            </a:r>
            <a:r>
              <a:rPr lang="en" sz="1000">
                <a:solidFill>
                  <a:schemeClr val="dk1"/>
                </a:solidFill>
              </a:rPr>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64967328c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4967328c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Pros</a:t>
            </a:r>
            <a:endParaRPr>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As the project outline specified, we definitely thought broadly as this data covers the entire world</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Our three views in these visualizations provide visibility into all immigrants’ country of origin</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The interactive visualization provides details about country, region, sub-region, and development status of each area to go into more detail than just “Where are immigrants coming from”</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47000"/>
          </a:blip>
          <a:stretch>
            <a:fillRect/>
          </a:stretch>
        </p:blipFill>
        <p:spPr>
          <a:xfrm>
            <a:off x="0" y="-257725"/>
            <a:ext cx="9144000" cy="5714992"/>
          </a:xfrm>
          <a:prstGeom prst="rect">
            <a:avLst/>
          </a:prstGeom>
          <a:noFill/>
          <a:ln>
            <a:noFill/>
          </a:ln>
        </p:spPr>
      </p:pic>
      <p:sp>
        <p:nvSpPr>
          <p:cNvPr id="55" name="Google Shape;55;p13"/>
          <p:cNvSpPr txBox="1"/>
          <p:nvPr>
            <p:ph idx="1" type="subTitle"/>
          </p:nvPr>
        </p:nvSpPr>
        <p:spPr>
          <a:xfrm>
            <a:off x="311700" y="2959775"/>
            <a:ext cx="85206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Visualize Me, Captain!</a:t>
            </a:r>
            <a:endParaRPr sz="6000">
              <a:solidFill>
                <a:srgbClr val="000000"/>
              </a:solidFill>
              <a:latin typeface="Lobster"/>
              <a:ea typeface="Lobster"/>
              <a:cs typeface="Lobster"/>
              <a:sym typeface="Lobs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08" name="Shape 108"/>
        <p:cNvGrpSpPr/>
        <p:nvPr/>
      </p:nvGrpSpPr>
      <p:grpSpPr>
        <a:xfrm>
          <a:off x="0" y="0"/>
          <a:ext cx="0" cy="0"/>
          <a:chOff x="0" y="0"/>
          <a:chExt cx="0" cy="0"/>
        </a:xfrm>
      </p:grpSpPr>
      <p:pic>
        <p:nvPicPr>
          <p:cNvPr id="109" name="Google Shape;109;p22"/>
          <p:cNvPicPr preferRelativeResize="0"/>
          <p:nvPr/>
        </p:nvPicPr>
        <p:blipFill rotWithShape="1">
          <a:blip r:embed="rId3">
            <a:alphaModFix/>
          </a:blip>
          <a:srcRect b="13131" l="0" r="0" t="13138"/>
          <a:stretch/>
        </p:blipFill>
        <p:spPr>
          <a:xfrm>
            <a:off x="612075" y="256450"/>
            <a:ext cx="3625150" cy="2066325"/>
          </a:xfrm>
          <a:prstGeom prst="rect">
            <a:avLst/>
          </a:prstGeom>
          <a:noFill/>
          <a:ln>
            <a:noFill/>
          </a:ln>
        </p:spPr>
      </p:pic>
      <p:sp>
        <p:nvSpPr>
          <p:cNvPr id="110" name="Google Shape;110;p22"/>
          <p:cNvSpPr txBox="1"/>
          <p:nvPr>
            <p:ph idx="1" type="subTitle"/>
          </p:nvPr>
        </p:nvSpPr>
        <p:spPr>
          <a:xfrm>
            <a:off x="612050" y="2108275"/>
            <a:ext cx="3625200" cy="11847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8000">
                <a:solidFill>
                  <a:srgbClr val="000000"/>
                </a:solidFill>
                <a:latin typeface="Lobster"/>
                <a:ea typeface="Lobster"/>
                <a:cs typeface="Lobster"/>
                <a:sym typeface="Lobster"/>
              </a:rPr>
              <a:t>The cons</a:t>
            </a:r>
            <a:endParaRPr sz="8000">
              <a:solidFill>
                <a:srgbClr val="000000"/>
              </a:solidFill>
              <a:latin typeface="Lobster"/>
              <a:ea typeface="Lobster"/>
              <a:cs typeface="Lobster"/>
              <a:sym typeface="Lobs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CE5CD"/>
        </a:solidFill>
      </p:bgPr>
    </p:bg>
    <p:spTree>
      <p:nvGrpSpPr>
        <p:cNvPr id="114" name="Shape 114"/>
        <p:cNvGrpSpPr/>
        <p:nvPr/>
      </p:nvGrpSpPr>
      <p:grpSpPr>
        <a:xfrm>
          <a:off x="0" y="0"/>
          <a:ext cx="0" cy="0"/>
          <a:chOff x="0" y="0"/>
          <a:chExt cx="0" cy="0"/>
        </a:xfrm>
      </p:grpSpPr>
      <p:sp>
        <p:nvSpPr>
          <p:cNvPr id="115" name="Google Shape;115;p23"/>
          <p:cNvSpPr txBox="1"/>
          <p:nvPr>
            <p:ph idx="1" type="subTitle"/>
          </p:nvPr>
        </p:nvSpPr>
        <p:spPr>
          <a:xfrm>
            <a:off x="204325" y="200125"/>
            <a:ext cx="48318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Let’s  reflect...</a:t>
            </a:r>
            <a:endParaRPr sz="6000">
              <a:solidFill>
                <a:srgbClr val="000000"/>
              </a:solidFill>
              <a:latin typeface="Lobster"/>
              <a:ea typeface="Lobster"/>
              <a:cs typeface="Lobster"/>
              <a:sym typeface="Lobster"/>
            </a:endParaRPr>
          </a:p>
        </p:txBody>
      </p:sp>
      <p:pic>
        <p:nvPicPr>
          <p:cNvPr id="116" name="Google Shape;116;p23"/>
          <p:cNvPicPr preferRelativeResize="0"/>
          <p:nvPr/>
        </p:nvPicPr>
        <p:blipFill>
          <a:blip r:embed="rId3">
            <a:alphaModFix/>
          </a:blip>
          <a:stretch>
            <a:fillRect/>
          </a:stretch>
        </p:blipFill>
        <p:spPr>
          <a:xfrm>
            <a:off x="4157675" y="1800125"/>
            <a:ext cx="4572000" cy="3019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24"/>
          <p:cNvPicPr preferRelativeResize="0"/>
          <p:nvPr/>
        </p:nvPicPr>
        <p:blipFill>
          <a:blip r:embed="rId3">
            <a:alphaModFix amt="47000"/>
          </a:blip>
          <a:stretch>
            <a:fillRect/>
          </a:stretch>
        </p:blipFill>
        <p:spPr>
          <a:xfrm>
            <a:off x="0" y="-257725"/>
            <a:ext cx="9144000" cy="5714992"/>
          </a:xfrm>
          <a:prstGeom prst="rect">
            <a:avLst/>
          </a:prstGeom>
          <a:noFill/>
          <a:ln>
            <a:noFill/>
          </a:ln>
        </p:spPr>
      </p:pic>
      <p:pic>
        <p:nvPicPr>
          <p:cNvPr id="122" name="Google Shape;122;p24"/>
          <p:cNvPicPr preferRelativeResize="0"/>
          <p:nvPr/>
        </p:nvPicPr>
        <p:blipFill>
          <a:blip r:embed="rId4">
            <a:alphaModFix/>
          </a:blip>
          <a:stretch>
            <a:fillRect/>
          </a:stretch>
        </p:blipFill>
        <p:spPr>
          <a:xfrm>
            <a:off x="342575" y="1060875"/>
            <a:ext cx="4572000" cy="2571750"/>
          </a:xfrm>
          <a:prstGeom prst="rect">
            <a:avLst/>
          </a:prstGeom>
          <a:noFill/>
          <a:ln>
            <a:noFill/>
          </a:ln>
        </p:spPr>
      </p:pic>
      <p:sp>
        <p:nvSpPr>
          <p:cNvPr id="123" name="Google Shape;123;p24"/>
          <p:cNvSpPr txBox="1"/>
          <p:nvPr>
            <p:ph idx="1" type="subTitle"/>
          </p:nvPr>
        </p:nvSpPr>
        <p:spPr>
          <a:xfrm>
            <a:off x="3613975" y="3186375"/>
            <a:ext cx="5799300" cy="10530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...is you, now</a:t>
            </a:r>
            <a:endParaRPr sz="6000">
              <a:solidFill>
                <a:srgbClr val="000000"/>
              </a:solidFill>
              <a:latin typeface="Lobster"/>
              <a:ea typeface="Lobster"/>
              <a:cs typeface="Lobster"/>
              <a:sym typeface="Lobster"/>
            </a:endParaRPr>
          </a:p>
        </p:txBody>
      </p:sp>
      <p:sp>
        <p:nvSpPr>
          <p:cNvPr id="124" name="Google Shape;124;p24"/>
          <p:cNvSpPr txBox="1"/>
          <p:nvPr>
            <p:ph idx="1" type="subTitle"/>
          </p:nvPr>
        </p:nvSpPr>
        <p:spPr>
          <a:xfrm>
            <a:off x="4572000" y="3846075"/>
            <a:ext cx="5233500" cy="10530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is your time.</a:t>
            </a:r>
            <a:endParaRPr sz="6000">
              <a:solidFill>
                <a:srgbClr val="000000"/>
              </a:solidFill>
              <a:latin typeface="Lobster"/>
              <a:ea typeface="Lobster"/>
              <a:cs typeface="Lobster"/>
              <a:sym typeface="Lobster"/>
            </a:endParaRPr>
          </a:p>
        </p:txBody>
      </p:sp>
      <p:sp>
        <p:nvSpPr>
          <p:cNvPr id="125" name="Google Shape;125;p24"/>
          <p:cNvSpPr txBox="1"/>
          <p:nvPr>
            <p:ph idx="1" type="subTitle"/>
          </p:nvPr>
        </p:nvSpPr>
        <p:spPr>
          <a:xfrm>
            <a:off x="-273675" y="68050"/>
            <a:ext cx="3442800" cy="7794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If this:</a:t>
            </a:r>
            <a:endParaRPr sz="6000">
              <a:solidFill>
                <a:srgbClr val="000000"/>
              </a:solidFill>
              <a:latin typeface="Lobster"/>
              <a:ea typeface="Lobster"/>
              <a:cs typeface="Lobster"/>
              <a:sym typeface="Lobs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pic>
        <p:nvPicPr>
          <p:cNvPr id="130" name="Google Shape;130;p25"/>
          <p:cNvPicPr preferRelativeResize="0"/>
          <p:nvPr/>
        </p:nvPicPr>
        <p:blipFill>
          <a:blip r:embed="rId3">
            <a:alphaModFix amt="47000"/>
          </a:blip>
          <a:stretch>
            <a:fillRect/>
          </a:stretch>
        </p:blipFill>
        <p:spPr>
          <a:xfrm>
            <a:off x="0" y="-257725"/>
            <a:ext cx="9144000" cy="5714992"/>
          </a:xfrm>
          <a:prstGeom prst="rect">
            <a:avLst/>
          </a:prstGeom>
          <a:noFill/>
          <a:ln>
            <a:noFill/>
          </a:ln>
        </p:spPr>
      </p:pic>
      <p:sp>
        <p:nvSpPr>
          <p:cNvPr id="131" name="Google Shape;131;p25"/>
          <p:cNvSpPr txBox="1"/>
          <p:nvPr>
            <p:ph idx="1" type="subTitle"/>
          </p:nvPr>
        </p:nvSpPr>
        <p:spPr>
          <a:xfrm>
            <a:off x="311700" y="3002750"/>
            <a:ext cx="85206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Thank you</a:t>
            </a:r>
            <a:endParaRPr sz="6000">
              <a:solidFill>
                <a:srgbClr val="000000"/>
              </a:solidFill>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mt="47000"/>
          </a:blip>
          <a:stretch>
            <a:fillRect/>
          </a:stretch>
        </p:blipFill>
        <p:spPr>
          <a:xfrm>
            <a:off x="0" y="-257725"/>
            <a:ext cx="9144000" cy="5714992"/>
          </a:xfrm>
          <a:prstGeom prst="rect">
            <a:avLst/>
          </a:prstGeom>
          <a:noFill/>
          <a:ln>
            <a:noFill/>
          </a:ln>
        </p:spPr>
      </p:pic>
      <p:sp>
        <p:nvSpPr>
          <p:cNvPr id="61" name="Google Shape;61;p14"/>
          <p:cNvSpPr txBox="1"/>
          <p:nvPr>
            <p:ph idx="1" type="subTitle"/>
          </p:nvPr>
        </p:nvSpPr>
        <p:spPr>
          <a:xfrm>
            <a:off x="311700" y="2959775"/>
            <a:ext cx="85206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Visualize Me, Captain!</a:t>
            </a:r>
            <a:endParaRPr sz="6000">
              <a:solidFill>
                <a:srgbClr val="000000"/>
              </a:solidFill>
              <a:latin typeface="Lobster"/>
              <a:ea typeface="Lobster"/>
              <a:cs typeface="Lobster"/>
              <a:sym typeface="Lobster"/>
            </a:endParaRPr>
          </a:p>
        </p:txBody>
      </p:sp>
      <p:sp>
        <p:nvSpPr>
          <p:cNvPr id="62" name="Google Shape;62;p14"/>
          <p:cNvSpPr txBox="1"/>
          <p:nvPr>
            <p:ph idx="1" type="subTitle"/>
          </p:nvPr>
        </p:nvSpPr>
        <p:spPr>
          <a:xfrm>
            <a:off x="64550" y="3962200"/>
            <a:ext cx="91440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000000"/>
                </a:solidFill>
                <a:latin typeface="Lobster"/>
                <a:ea typeface="Lobster"/>
                <a:cs typeface="Lobster"/>
                <a:sym typeface="Lobster"/>
              </a:rPr>
              <a:t>An exploration of Canadian Immigration through data visualizations</a:t>
            </a:r>
            <a:endParaRPr sz="2400">
              <a:solidFill>
                <a:srgbClr val="000000"/>
              </a:solidFill>
              <a:latin typeface="Lobster"/>
              <a:ea typeface="Lobster"/>
              <a:cs typeface="Lobster"/>
              <a:sym typeface="Lobs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66" name="Shape 66"/>
        <p:cNvGrpSpPr/>
        <p:nvPr/>
      </p:nvGrpSpPr>
      <p:grpSpPr>
        <a:xfrm>
          <a:off x="0" y="0"/>
          <a:ext cx="0" cy="0"/>
          <a:chOff x="0" y="0"/>
          <a:chExt cx="0" cy="0"/>
        </a:xfrm>
      </p:grpSpPr>
      <p:pic>
        <p:nvPicPr>
          <p:cNvPr id="67" name="Google Shape;67;p15"/>
          <p:cNvPicPr preferRelativeResize="0"/>
          <p:nvPr/>
        </p:nvPicPr>
        <p:blipFill>
          <a:blip r:embed="rId3">
            <a:alphaModFix/>
          </a:blip>
          <a:stretch>
            <a:fillRect/>
          </a:stretch>
        </p:blipFill>
        <p:spPr>
          <a:xfrm>
            <a:off x="854700" y="620176"/>
            <a:ext cx="7434603" cy="390314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pic>
        <p:nvPicPr>
          <p:cNvPr id="72" name="Google Shape;72;p16"/>
          <p:cNvPicPr preferRelativeResize="0"/>
          <p:nvPr/>
        </p:nvPicPr>
        <p:blipFill>
          <a:blip r:embed="rId3">
            <a:alphaModFix amt="51000"/>
          </a:blip>
          <a:stretch>
            <a:fillRect/>
          </a:stretch>
        </p:blipFill>
        <p:spPr>
          <a:xfrm>
            <a:off x="-1523600" y="-451950"/>
            <a:ext cx="10667600" cy="5595450"/>
          </a:xfrm>
          <a:prstGeom prst="rect">
            <a:avLst/>
          </a:prstGeom>
          <a:noFill/>
          <a:ln>
            <a:noFill/>
          </a:ln>
        </p:spPr>
      </p:pic>
      <p:pic>
        <p:nvPicPr>
          <p:cNvPr id="73" name="Google Shape;73;p16"/>
          <p:cNvPicPr preferRelativeResize="0"/>
          <p:nvPr/>
        </p:nvPicPr>
        <p:blipFill>
          <a:blip r:embed="rId4">
            <a:alphaModFix/>
          </a:blip>
          <a:stretch>
            <a:fillRect/>
          </a:stretch>
        </p:blipFill>
        <p:spPr>
          <a:xfrm>
            <a:off x="5211225" y="2203575"/>
            <a:ext cx="3530425" cy="2647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77" name="Shape 77"/>
        <p:cNvGrpSpPr/>
        <p:nvPr/>
      </p:nvGrpSpPr>
      <p:grpSpPr>
        <a:xfrm>
          <a:off x="0" y="0"/>
          <a:ext cx="0" cy="0"/>
          <a:chOff x="0" y="0"/>
          <a:chExt cx="0" cy="0"/>
        </a:xfrm>
      </p:grpSpPr>
      <p:sp>
        <p:nvSpPr>
          <p:cNvPr id="78" name="Google Shape;78;p17"/>
          <p:cNvSpPr txBox="1"/>
          <p:nvPr>
            <p:ph idx="1" type="subTitle"/>
          </p:nvPr>
        </p:nvSpPr>
        <p:spPr>
          <a:xfrm>
            <a:off x="6041625" y="3984525"/>
            <a:ext cx="2969700" cy="9549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#inspo</a:t>
            </a:r>
            <a:endParaRPr sz="6000">
              <a:solidFill>
                <a:srgbClr val="000000"/>
              </a:solidFill>
              <a:latin typeface="Lobster"/>
              <a:ea typeface="Lobster"/>
              <a:cs typeface="Lobster"/>
              <a:sym typeface="Lobster"/>
            </a:endParaRPr>
          </a:p>
        </p:txBody>
      </p:sp>
      <p:pic>
        <p:nvPicPr>
          <p:cNvPr id="79" name="Google Shape;79;p17"/>
          <p:cNvPicPr preferRelativeResize="0"/>
          <p:nvPr/>
        </p:nvPicPr>
        <p:blipFill>
          <a:blip r:embed="rId3">
            <a:alphaModFix/>
          </a:blip>
          <a:stretch>
            <a:fillRect/>
          </a:stretch>
        </p:blipFill>
        <p:spPr>
          <a:xfrm>
            <a:off x="414300" y="168000"/>
            <a:ext cx="5759999" cy="4379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CE5CD"/>
        </a:solidFill>
      </p:bgPr>
    </p:bg>
    <p:spTree>
      <p:nvGrpSpPr>
        <p:cNvPr id="83" name="Shape 83"/>
        <p:cNvGrpSpPr/>
        <p:nvPr/>
      </p:nvGrpSpPr>
      <p:grpSpPr>
        <a:xfrm>
          <a:off x="0" y="0"/>
          <a:ext cx="0" cy="0"/>
          <a:chOff x="0" y="0"/>
          <a:chExt cx="0" cy="0"/>
        </a:xfrm>
      </p:grpSpPr>
      <p:pic>
        <p:nvPicPr>
          <p:cNvPr id="84" name="Google Shape;84;p18"/>
          <p:cNvPicPr preferRelativeResize="0"/>
          <p:nvPr/>
        </p:nvPicPr>
        <p:blipFill rotWithShape="1">
          <a:blip r:embed="rId3">
            <a:alphaModFix/>
          </a:blip>
          <a:srcRect b="12346" l="0" r="0" t="14942"/>
          <a:stretch/>
        </p:blipFill>
        <p:spPr>
          <a:xfrm>
            <a:off x="3187875" y="1868400"/>
            <a:ext cx="5305550" cy="2727450"/>
          </a:xfrm>
          <a:prstGeom prst="rect">
            <a:avLst/>
          </a:prstGeom>
          <a:noFill/>
          <a:ln>
            <a:noFill/>
          </a:ln>
        </p:spPr>
      </p:pic>
      <p:sp>
        <p:nvSpPr>
          <p:cNvPr id="85" name="Google Shape;85;p18"/>
          <p:cNvSpPr txBox="1"/>
          <p:nvPr>
            <p:ph idx="1" type="subTitle"/>
          </p:nvPr>
        </p:nvSpPr>
        <p:spPr>
          <a:xfrm>
            <a:off x="365100" y="554475"/>
            <a:ext cx="4971600" cy="7926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Our techniques</a:t>
            </a:r>
            <a:endParaRPr sz="6000">
              <a:solidFill>
                <a:srgbClr val="000000"/>
              </a:solidFill>
              <a:latin typeface="Lobster"/>
              <a:ea typeface="Lobster"/>
              <a:cs typeface="Lobster"/>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89" name="Shape 89"/>
        <p:cNvGrpSpPr/>
        <p:nvPr/>
      </p:nvGrpSpPr>
      <p:grpSpPr>
        <a:xfrm>
          <a:off x="0" y="0"/>
          <a:ext cx="0" cy="0"/>
          <a:chOff x="0" y="0"/>
          <a:chExt cx="0" cy="0"/>
        </a:xfrm>
      </p:grpSpPr>
      <p:pic>
        <p:nvPicPr>
          <p:cNvPr id="90" name="Google Shape;90;p19"/>
          <p:cNvPicPr preferRelativeResize="0"/>
          <p:nvPr/>
        </p:nvPicPr>
        <p:blipFill>
          <a:blip r:embed="rId3">
            <a:alphaModFix/>
          </a:blip>
          <a:stretch>
            <a:fillRect/>
          </a:stretch>
        </p:blipFill>
        <p:spPr>
          <a:xfrm>
            <a:off x="334950" y="384750"/>
            <a:ext cx="5613700" cy="3154900"/>
          </a:xfrm>
          <a:prstGeom prst="rect">
            <a:avLst/>
          </a:prstGeom>
          <a:noFill/>
          <a:ln>
            <a:noFill/>
          </a:ln>
        </p:spPr>
      </p:pic>
      <p:sp>
        <p:nvSpPr>
          <p:cNvPr id="91" name="Google Shape;91;p19"/>
          <p:cNvSpPr txBox="1"/>
          <p:nvPr>
            <p:ph idx="1" type="subTitle"/>
          </p:nvPr>
        </p:nvSpPr>
        <p:spPr>
          <a:xfrm>
            <a:off x="2158350" y="3539650"/>
            <a:ext cx="6786300" cy="9549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Our coding approach</a:t>
            </a:r>
            <a:endParaRPr sz="6000">
              <a:solidFill>
                <a:srgbClr val="000000"/>
              </a:solidFill>
              <a:latin typeface="Lobster"/>
              <a:ea typeface="Lobster"/>
              <a:cs typeface="Lobster"/>
              <a:sym typeface="Lobs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CE5CD"/>
        </a:solidFill>
      </p:bgPr>
    </p:bg>
    <p:spTree>
      <p:nvGrpSpPr>
        <p:cNvPr id="95" name="Shape 95"/>
        <p:cNvGrpSpPr/>
        <p:nvPr/>
      </p:nvGrpSpPr>
      <p:grpSpPr>
        <a:xfrm>
          <a:off x="0" y="0"/>
          <a:ext cx="0" cy="0"/>
          <a:chOff x="0" y="0"/>
          <a:chExt cx="0" cy="0"/>
        </a:xfrm>
      </p:grpSpPr>
      <p:sp>
        <p:nvSpPr>
          <p:cNvPr id="96" name="Google Shape;96;p20"/>
          <p:cNvSpPr txBox="1"/>
          <p:nvPr>
            <p:ph idx="1" type="subTitle"/>
          </p:nvPr>
        </p:nvSpPr>
        <p:spPr>
          <a:xfrm>
            <a:off x="107000" y="191500"/>
            <a:ext cx="7040100" cy="9204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6000">
                <a:solidFill>
                  <a:srgbClr val="000000"/>
                </a:solidFill>
                <a:latin typeface="Lobster"/>
                <a:ea typeface="Lobster"/>
                <a:cs typeface="Lobster"/>
                <a:sym typeface="Lobster"/>
              </a:rPr>
              <a:t>Our final visualization</a:t>
            </a:r>
            <a:endParaRPr sz="6000">
              <a:solidFill>
                <a:srgbClr val="000000"/>
              </a:solidFill>
              <a:latin typeface="Lobster"/>
              <a:ea typeface="Lobster"/>
              <a:cs typeface="Lobster"/>
              <a:sym typeface="Lobster"/>
            </a:endParaRPr>
          </a:p>
        </p:txBody>
      </p:sp>
      <p:pic>
        <p:nvPicPr>
          <p:cNvPr id="97" name="Google Shape;97;p20"/>
          <p:cNvPicPr preferRelativeResize="0"/>
          <p:nvPr/>
        </p:nvPicPr>
        <p:blipFill>
          <a:blip r:embed="rId3">
            <a:alphaModFix/>
          </a:blip>
          <a:stretch>
            <a:fillRect/>
          </a:stretch>
        </p:blipFill>
        <p:spPr>
          <a:xfrm>
            <a:off x="-5070200" y="0"/>
            <a:ext cx="4810749" cy="3471800"/>
          </a:xfrm>
          <a:prstGeom prst="rect">
            <a:avLst/>
          </a:prstGeom>
          <a:noFill/>
          <a:ln>
            <a:noFill/>
          </a:ln>
        </p:spPr>
      </p:pic>
      <p:sp>
        <p:nvSpPr>
          <p:cNvPr id="98" name="Google Shape;98;p20"/>
          <p:cNvSpPr txBox="1"/>
          <p:nvPr/>
        </p:nvSpPr>
        <p:spPr>
          <a:xfrm>
            <a:off x="-1303500" y="3471800"/>
            <a:ext cx="1303500" cy="7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this</a:t>
            </a:r>
            <a:endParaRPr/>
          </a:p>
          <a:p>
            <a:pPr indent="0" lvl="0" marL="0" rtl="0" algn="l">
              <a:spcBef>
                <a:spcPts val="0"/>
              </a:spcBef>
              <a:spcAft>
                <a:spcPts val="0"/>
              </a:spcAft>
              <a:buNone/>
            </a:pPr>
            <a:r>
              <a:rPr lang="en"/>
              <a:t>is here if</a:t>
            </a:r>
            <a:br>
              <a:rPr lang="en"/>
            </a:br>
            <a:r>
              <a:rPr lang="en"/>
              <a:t>we need it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4CCCC"/>
        </a:solidFill>
      </p:bgPr>
    </p:bg>
    <p:spTree>
      <p:nvGrpSpPr>
        <p:cNvPr id="102" name="Shape 102"/>
        <p:cNvGrpSpPr/>
        <p:nvPr/>
      </p:nvGrpSpPr>
      <p:grpSpPr>
        <a:xfrm>
          <a:off x="0" y="0"/>
          <a:ext cx="0" cy="0"/>
          <a:chOff x="0" y="0"/>
          <a:chExt cx="0" cy="0"/>
        </a:xfrm>
      </p:grpSpPr>
      <p:pic>
        <p:nvPicPr>
          <p:cNvPr id="103" name="Google Shape;103;p21"/>
          <p:cNvPicPr preferRelativeResize="0"/>
          <p:nvPr/>
        </p:nvPicPr>
        <p:blipFill rotWithShape="1">
          <a:blip r:embed="rId3">
            <a:alphaModFix/>
          </a:blip>
          <a:srcRect b="0" l="12502" r="12495" t="0"/>
          <a:stretch/>
        </p:blipFill>
        <p:spPr>
          <a:xfrm>
            <a:off x="5027475" y="2289250"/>
            <a:ext cx="3412500" cy="2559375"/>
          </a:xfrm>
          <a:prstGeom prst="rect">
            <a:avLst/>
          </a:prstGeom>
          <a:noFill/>
          <a:ln>
            <a:noFill/>
          </a:ln>
        </p:spPr>
      </p:pic>
      <p:sp>
        <p:nvSpPr>
          <p:cNvPr id="104" name="Google Shape;104;p21"/>
          <p:cNvSpPr txBox="1"/>
          <p:nvPr>
            <p:ph idx="1" type="subTitle"/>
          </p:nvPr>
        </p:nvSpPr>
        <p:spPr>
          <a:xfrm>
            <a:off x="3631525" y="1160775"/>
            <a:ext cx="3412500" cy="1053300"/>
          </a:xfrm>
          <a:prstGeom prst="rect">
            <a:avLst/>
          </a:prstGeom>
          <a:effectLst>
            <a:outerShdw blurRad="57150" rotWithShape="0" algn="bl" dir="9540000" dist="76200">
              <a:srgbClr val="FFFFFF"/>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8000">
                <a:solidFill>
                  <a:srgbClr val="000000"/>
                </a:solidFill>
                <a:latin typeface="Lobster"/>
                <a:ea typeface="Lobster"/>
                <a:cs typeface="Lobster"/>
                <a:sym typeface="Lobster"/>
              </a:rPr>
              <a:t>The pros</a:t>
            </a:r>
            <a:endParaRPr sz="8000">
              <a:solidFill>
                <a:srgbClr val="000000"/>
              </a:solidFill>
              <a:latin typeface="Lobster"/>
              <a:ea typeface="Lobster"/>
              <a:cs typeface="Lobster"/>
              <a:sym typeface="Lobste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